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4"/>
  </p:notesMasterIdLst>
  <p:handoutMasterIdLst>
    <p:handoutMasterId r:id="rId35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x="9144000" cy="6858000" type="screen4x3"/>
  <p:notesSz cx="6950075" cy="923607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912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805C"/>
    <a:srgbClr val="D99C21"/>
    <a:srgbClr val="585858"/>
    <a:srgbClr val="73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5" autoAdjust="0"/>
    <p:restoredTop sz="95501" autoAdjust="0"/>
  </p:normalViewPr>
  <p:slideViewPr>
    <p:cSldViewPr>
      <p:cViewPr varScale="1">
        <p:scale>
          <a:sx n="94" d="100"/>
          <a:sy n="94" d="100"/>
        </p:scale>
        <p:origin x="1166" y="82"/>
      </p:cViewPr>
      <p:guideLst>
        <p:guide orient="horz" pos="912"/>
        <p:guide pos="2880"/>
      </p:guideLst>
    </p:cSldViewPr>
  </p:slideViewPr>
  <p:outlineViewPr>
    <p:cViewPr>
      <p:scale>
        <a:sx n="33" d="100"/>
        <a:sy n="33" d="100"/>
      </p:scale>
      <p:origin x="0" y="-137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169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3408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0"/>
            <a:ext cx="3011699" cy="463408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2561E734-30F1-456B-8B88-B517BAE0A23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9"/>
            <a:ext cx="3011699" cy="463407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669"/>
            <a:ext cx="3011699" cy="463407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56D1CF74-1493-46D2-9CFB-D9771BD399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74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jpg>
</file>

<file path=ppt/media/image2.png>
</file>

<file path=ppt/media/image3.jpe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3408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8" y="0"/>
            <a:ext cx="3011699" cy="463408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336A6551-8743-415C-B8DC-7E8D559D5B4C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0" y="1154113"/>
            <a:ext cx="4156075" cy="3117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444861"/>
            <a:ext cx="5560060" cy="3636705"/>
          </a:xfrm>
          <a:prstGeom prst="rect">
            <a:avLst/>
          </a:prstGeom>
        </p:spPr>
        <p:txBody>
          <a:bodyPr vert="horz" lIns="92492" tIns="46246" rIns="92492" bIns="46246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11699" cy="463407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8" y="8772669"/>
            <a:ext cx="3011699" cy="463407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D1FE3FD1-3D53-424A-A1AD-A3C30BC9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89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>
            <a:extLst>
              <a:ext uri="{FF2B5EF4-FFF2-40B4-BE49-F238E27FC236}">
                <a16:creationId xmlns:a16="http://schemas.microsoft.com/office/drawing/2014/main" id="{A57A5FF6-C70B-422A-9DE1-1979210F5CF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51494" indent="-289036"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56145" indent="-231229"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18602" indent="-231229"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81060" indent="-231229"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43518" indent="-231229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3005976" indent="-231229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68434" indent="-231229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930891" indent="-231229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FFB3A8EF-779E-411F-A4AE-7DCDD8DF5B2A}" type="slidenum">
              <a:rPr lang="en-US" altLang="en-US" sz="1200">
                <a:solidFill>
                  <a:schemeClr val="tx1"/>
                </a:solidFill>
              </a:rPr>
              <a:pPr/>
              <a:t>5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969F9092-8B65-40CC-BEA8-7363D8DDD2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771E31B9-565B-45A7-B484-318C9204D2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latin typeface="Arial" panose="020B0604020202020204" pitchFamily="34" charset="0"/>
              </a:rPr>
              <a:t>Please refer to figure 27.1, page 511, system of lymph vessel.</a:t>
            </a:r>
          </a:p>
          <a:p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122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7">
            <a:extLst>
              <a:ext uri="{FF2B5EF4-FFF2-40B4-BE49-F238E27FC236}">
                <a16:creationId xmlns:a16="http://schemas.microsoft.com/office/drawing/2014/main" id="{6C98677F-66E4-4828-A68A-7B4750B70B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51494" indent="-289036"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56145" indent="-231229"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18602" indent="-231229"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81060" indent="-231229"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43518" indent="-231229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3005976" indent="-231229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68434" indent="-231229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930891" indent="-231229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rgbClr val="000066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B66EEAD6-D95A-4004-BEF7-2C1AF578BA72}" type="slidenum">
              <a:rPr lang="en-US" altLang="en-US" sz="1200">
                <a:solidFill>
                  <a:schemeClr val="tx1"/>
                </a:solidFill>
              </a:rPr>
              <a:pPr/>
              <a:t>6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12290" name="Rectangle 2">
            <a:extLst>
              <a:ext uri="{FF2B5EF4-FFF2-40B4-BE49-F238E27FC236}">
                <a16:creationId xmlns:a16="http://schemas.microsoft.com/office/drawing/2014/main" id="{C45829A9-9905-41C0-A2AE-8FF1D6EBB9C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F2B1E2C0-D49F-4E81-8F73-E93B74BB5E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latin typeface="Arial" panose="020B0604020202020204" pitchFamily="34" charset="0"/>
              </a:rPr>
              <a:t>Please refer to figure 27.1, page 511, system of lymph vessel.</a:t>
            </a:r>
          </a:p>
          <a:p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306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1"/>
          <p:cNvSpPr>
            <a:spLocks noGrp="1"/>
          </p:cNvSpPr>
          <p:nvPr>
            <p:ph type="pic" sz="quarter" idx="13" hasCustomPrompt="1"/>
          </p:nvPr>
        </p:nvSpPr>
        <p:spPr>
          <a:xfrm>
            <a:off x="2689302" y="228600"/>
            <a:ext cx="3733800" cy="4267200"/>
          </a:xfrm>
        </p:spPr>
        <p:txBody>
          <a:bodyPr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 noProof="0" dirty="0"/>
              <a:t>Click icon to add cover image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©2019 F.A. Davis Company</a:t>
            </a:r>
          </a:p>
        </p:txBody>
      </p:sp>
      <p:pic>
        <p:nvPicPr>
          <p:cNvPr id="10" name="Picture 1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51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62000" y="1326995"/>
            <a:ext cx="3505200" cy="454040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495800" y="3200400"/>
            <a:ext cx="4495800" cy="838200"/>
          </a:xfrm>
        </p:spPr>
        <p:txBody>
          <a:bodyPr/>
          <a:lstStyle>
            <a:lvl1pPr marL="346075" indent="0">
              <a:buNone/>
              <a:defRPr/>
            </a:lvl1pPr>
          </a:lstStyle>
          <a:p>
            <a:pPr lvl="0"/>
            <a:r>
              <a:rPr lang="en-US" dirty="0"/>
              <a:t>Click to add Caption</a:t>
            </a:r>
          </a:p>
        </p:txBody>
      </p:sp>
    </p:spTree>
    <p:extLst>
      <p:ext uri="{BB962C8B-B14F-4D97-AF65-F5344CB8AC3E}">
        <p14:creationId xmlns:p14="http://schemas.microsoft.com/office/powerpoint/2010/main" val="1351710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4"/>
          </p:nvPr>
        </p:nvSpPr>
        <p:spPr>
          <a:xfrm>
            <a:off x="762000" y="1338147"/>
            <a:ext cx="7620000" cy="45720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858415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181100"/>
            <a:ext cx="8534400" cy="457200"/>
          </a:xfrm>
        </p:spPr>
        <p:txBody>
          <a:bodyPr/>
          <a:lstStyle>
            <a:lvl1pPr marL="346075" indent="0">
              <a:buNone/>
              <a:defRPr b="1"/>
            </a:lvl1pPr>
          </a:lstStyle>
          <a:p>
            <a:pPr lvl="0"/>
            <a:r>
              <a:rPr lang="en-US" dirty="0"/>
              <a:t>Click to add Question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457200" y="2057400"/>
            <a:ext cx="8534400" cy="4038600"/>
          </a:xfrm>
        </p:spPr>
        <p:txBody>
          <a:bodyPr/>
          <a:lstStyle>
            <a:lvl1pPr marL="860425" indent="-514350">
              <a:buFont typeface="+mj-lt"/>
              <a:buAutoNum type="alphaUcPeriod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757021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sw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219200"/>
            <a:ext cx="8534400" cy="381000"/>
          </a:xfrm>
        </p:spPr>
        <p:txBody>
          <a:bodyPr/>
          <a:lstStyle>
            <a:lvl1pPr marL="346075" indent="0">
              <a:buNone/>
              <a:defRPr/>
            </a:lvl1pPr>
          </a:lstStyle>
          <a:p>
            <a:pPr lvl="0"/>
            <a:r>
              <a:rPr lang="en-US" dirty="0"/>
              <a:t>Click to answer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/>
          </p:nvPr>
        </p:nvSpPr>
        <p:spPr>
          <a:xfrm>
            <a:off x="457200" y="2057400"/>
            <a:ext cx="8534400" cy="4038600"/>
          </a:xfrm>
        </p:spPr>
        <p:txBody>
          <a:bodyPr/>
          <a:lstStyle>
            <a:lvl1pPr marL="346075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57704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cker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FontTx/>
              <a:buNone/>
              <a:defRPr sz="32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63751"/>
            <a:ext cx="8229600" cy="4068763"/>
          </a:xfrm>
        </p:spPr>
        <p:txBody>
          <a:bodyPr/>
          <a:lstStyle>
            <a:lvl1pPr marL="860425" indent="-514350">
              <a:buFont typeface="+mj-lt"/>
              <a:buAutoNum type="alphaUcPeriod"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746396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icker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FontTx/>
              <a:buNone/>
              <a:defRPr sz="32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63751"/>
            <a:ext cx="8229600" cy="4068763"/>
          </a:xfrm>
        </p:spPr>
        <p:txBody>
          <a:bodyPr/>
          <a:lstStyle>
            <a:lvl1pPr marL="346075" indent="0">
              <a:buFontTx/>
              <a:buNone/>
              <a:defRPr/>
            </a:lvl1pPr>
            <a:lvl2pPr marL="914400" indent="-290513">
              <a:defRPr/>
            </a:lvl2pPr>
            <a:lvl3pPr marL="1260475" indent="-290513"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>
                <a:solidFill>
                  <a:srgbClr val="737373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71095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Chapter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2971800" y="2362200"/>
            <a:ext cx="6011334" cy="1219199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3200"/>
            </a:lvl1pPr>
            <a:lvl2pPr marL="623887" indent="0">
              <a:buFontTx/>
              <a:buNone/>
              <a:defRPr/>
            </a:lvl2pPr>
            <a:lvl3pPr marL="969962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Chapter Title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ate Placeholder 3"/>
          <p:cNvSpPr txBox="1">
            <a:spLocks/>
          </p:cNvSpPr>
          <p:nvPr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©2019 F.A. Davis Company</a:t>
            </a:r>
          </a:p>
        </p:txBody>
      </p:sp>
      <p:pic>
        <p:nvPicPr>
          <p:cNvPr id="18" name="Picture 13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81000" y="1143000"/>
            <a:ext cx="2590800" cy="35687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184523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509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790700" y="1828800"/>
            <a:ext cx="5562600" cy="457200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3200"/>
            </a:lvl1pPr>
            <a:lvl2pPr marL="623887" indent="0">
              <a:buFontTx/>
              <a:buNone/>
              <a:defRPr/>
            </a:lvl2pPr>
            <a:lvl3pPr marL="969962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Chapter #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831169"/>
            <a:ext cx="7772400" cy="646331"/>
          </a:xfrm>
        </p:spPr>
        <p:txBody>
          <a:bodyPr/>
          <a:lstStyle>
            <a:lvl1pPr marL="0" algn="ctr" defTabSz="914400" rtl="0" eaLnBrk="1" latinLnBrk="0" hangingPunct="1">
              <a:defRPr lang="en-US" sz="4000" kern="1200" dirty="0">
                <a:solidFill>
                  <a:srgbClr val="73737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to add Chapter Title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©2019 F.A. Davis Company</a:t>
            </a:r>
          </a:p>
        </p:txBody>
      </p:sp>
      <p:pic>
        <p:nvPicPr>
          <p:cNvPr id="18" name="Picture 1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9041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hapter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81000" y="1143000"/>
            <a:ext cx="2590800" cy="35687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429000" y="2362200"/>
            <a:ext cx="5410200" cy="565150"/>
          </a:xfrm>
        </p:spPr>
        <p:txBody>
          <a:bodyPr/>
          <a:lstStyle>
            <a:lvl1pPr marL="0" indent="0" algn="r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3423557" y="3008009"/>
            <a:ext cx="5410200" cy="565150"/>
          </a:xfrm>
        </p:spPr>
        <p:txBody>
          <a:bodyPr/>
          <a:lstStyle>
            <a:lvl1pPr marL="0" indent="0" algn="r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©2019 F.A. Davis Company</a:t>
            </a:r>
          </a:p>
        </p:txBody>
      </p:sp>
      <p:pic>
        <p:nvPicPr>
          <p:cNvPr id="18" name="Picture 13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>
          <a:xfrm>
            <a:off x="0" y="4728898"/>
            <a:ext cx="9144000" cy="1708150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4728898"/>
            <a:ext cx="9144000" cy="0"/>
          </a:xfrm>
          <a:prstGeom prst="line">
            <a:avLst/>
          </a:prstGeom>
          <a:ln w="508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426743"/>
            <a:ext cx="9169400" cy="48773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1000" y="163941"/>
            <a:ext cx="570653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r">
              <a:defRPr lang="en-US" sz="3600" dirty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3916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4068763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5917864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4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Lead-in Head,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41449"/>
            <a:ext cx="8229600" cy="4068763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3518277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Lead-in Head, and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1295400"/>
            <a:ext cx="8229600" cy="381000"/>
          </a:xfrm>
        </p:spPr>
        <p:txBody>
          <a:bodyPr anchor="ctr">
            <a:noAutofit/>
          </a:bodyPr>
          <a:lstStyle>
            <a:lvl1pPr marL="346075" indent="0"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41449"/>
            <a:ext cx="8229600" cy="19161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2"/>
          </p:nvPr>
        </p:nvSpPr>
        <p:spPr>
          <a:xfrm>
            <a:off x="457200" y="3886200"/>
            <a:ext cx="8229600" cy="2005051"/>
          </a:xfrm>
        </p:spPr>
        <p:txBody>
          <a:bodyPr/>
          <a:lstStyle>
            <a:lvl2pPr marL="914400" indent="-290513"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1260475" indent="-290513">
              <a:defRPr sz="2400">
                <a:solidFill>
                  <a:schemeClr val="tx1">
                    <a:lumMod val="75000"/>
                  </a:schemeClr>
                </a:solidFill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789410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08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ulleted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6356" y="1143000"/>
            <a:ext cx="4038600" cy="4525963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3556" y="1143000"/>
            <a:ext cx="4038600" cy="4525963"/>
          </a:xfrm>
        </p:spPr>
        <p:txBody>
          <a:bodyPr>
            <a:normAutofit/>
          </a:bodyPr>
          <a:lstStyle>
            <a:lvl1pPr marL="282575" indent="-282575">
              <a:defRPr lang="en-US" sz="2800" kern="20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11175" indent="-220663">
              <a:defRPr lang="en-US" sz="24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4863" indent="-293688">
              <a:defRPr lang="en-US" sz="2000" kern="1200" baseline="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9025" indent="-285750">
              <a:buFont typeface="Wingdings" panose="05000000000000000000" pitchFamily="2" charset="2"/>
              <a:buChar char="§"/>
              <a:defRPr lang="en-US" sz="1800" kern="1200" dirty="0" smtClean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590346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ulleted Lists with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55650" y="1173163"/>
            <a:ext cx="4044950" cy="639762"/>
          </a:xfrm>
        </p:spPr>
        <p:txBody>
          <a:bodyPr/>
          <a:lstStyle>
            <a:lvl1pPr marL="0" indent="0">
              <a:buNone/>
              <a:defRPr sz="2800" b="1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6"/>
          </p:nvPr>
        </p:nvSpPr>
        <p:spPr>
          <a:xfrm>
            <a:off x="755650" y="1901825"/>
            <a:ext cx="4044950" cy="3962400"/>
          </a:xfrm>
        </p:spPr>
        <p:txBody>
          <a:bodyPr/>
          <a:lstStyle>
            <a:lvl1pPr marL="237744">
              <a:defRPr sz="2800"/>
            </a:lvl1pPr>
            <a:lvl2pPr marL="457200" indent="-219456">
              <a:defRPr sz="2400"/>
            </a:lvl2pPr>
            <a:lvl3pPr marL="685800" indent="-237744"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953000" y="1181100"/>
            <a:ext cx="4038600" cy="660400"/>
          </a:xfrm>
        </p:spPr>
        <p:txBody>
          <a:bodyPr/>
          <a:lstStyle>
            <a:lvl1pPr marL="0" indent="0">
              <a:buNone/>
              <a:defRPr sz="2800" b="1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>
          <a:xfrm>
            <a:off x="4953000" y="1901825"/>
            <a:ext cx="4038600" cy="3962400"/>
          </a:xfrm>
        </p:spPr>
        <p:txBody>
          <a:bodyPr/>
          <a:lstStyle>
            <a:lvl1pPr marL="237744" indent="-274320">
              <a:defRPr sz="2800"/>
            </a:lvl1pPr>
            <a:lvl2pPr marL="457200" indent="-219456">
              <a:defRPr sz="2400"/>
            </a:lvl2pPr>
            <a:lvl3pPr marL="685800" indent="-237744"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384247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 and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56356" y="234539"/>
            <a:ext cx="8235244" cy="5909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219200"/>
            <a:ext cx="4038600" cy="4525963"/>
          </a:xfrm>
        </p:spPr>
        <p:txBody>
          <a:bodyPr>
            <a:normAutofit/>
          </a:bodyPr>
          <a:lstStyle>
            <a:lvl1pPr marL="290513" indent="-290513"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512763" indent="-222250">
              <a:defRPr sz="2400">
                <a:solidFill>
                  <a:schemeClr val="tx1">
                    <a:lumMod val="75000"/>
                  </a:schemeClr>
                </a:solidFill>
              </a:defRPr>
            </a:lvl2pPr>
            <a:lvl3pPr marL="803275" indent="-290513">
              <a:tabLst>
                <a:tab pos="803275" algn="l"/>
                <a:tab pos="858838" algn="l"/>
              </a:tabLst>
              <a:defRPr sz="2000">
                <a:solidFill>
                  <a:schemeClr val="tx1">
                    <a:lumMod val="75000"/>
                  </a:schemeClr>
                </a:solidFill>
              </a:defRPr>
            </a:lvl3pPr>
            <a:lvl4pPr marL="1081088" indent="-277813">
              <a:buFont typeface="Wingdings" panose="05000000000000000000" pitchFamily="2" charset="2"/>
              <a:buChar char="§"/>
              <a:defRPr sz="1800">
                <a:solidFill>
                  <a:schemeClr val="tx1">
                    <a:lumMod val="75000"/>
                  </a:schemeClr>
                </a:solidFill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953000" y="1219200"/>
            <a:ext cx="3733800" cy="452628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3676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0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356350"/>
            <a:ext cx="9144000" cy="507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>
          <a:xfrm>
            <a:off x="101599" y="6470650"/>
            <a:ext cx="2422525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b="1" dirty="0">
                <a:solidFill>
                  <a:srgbClr val="585858"/>
                </a:solidFill>
              </a:rPr>
              <a:t>Copyright ©2019 F.A. Davis Company</a:t>
            </a:r>
          </a:p>
        </p:txBody>
      </p:sp>
      <p:pic>
        <p:nvPicPr>
          <p:cNvPr id="12" name="Picture 13"/>
          <p:cNvPicPr>
            <a:picLocks noChangeAspect="1"/>
          </p:cNvPicPr>
          <p:nvPr userDrawn="1"/>
        </p:nvPicPr>
        <p:blipFill>
          <a:blip r:embed="rId19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294" y="6492183"/>
            <a:ext cx="1005840" cy="35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/>
          <p:cNvPicPr preferRelativeResize="0">
            <a:picLocks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0" y="6434694"/>
            <a:ext cx="9171432" cy="4571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762000" y="239154"/>
            <a:ext cx="82296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954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endParaRPr lang="en-US" altLang="en-US" dirty="0"/>
          </a:p>
          <a:p>
            <a:pPr lvl="2"/>
            <a:endParaRPr lang="en-US" alt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990600"/>
            <a:ext cx="9144000" cy="0"/>
          </a:xfrm>
          <a:prstGeom prst="line">
            <a:avLst/>
          </a:prstGeom>
          <a:ln w="12700">
            <a:solidFill>
              <a:srgbClr val="D99C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 preferRelativeResize="0">
            <a:picLocks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0" y="6364006"/>
            <a:ext cx="9171432" cy="4571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00800"/>
            <a:ext cx="9144000" cy="45719"/>
          </a:xfrm>
          <a:prstGeom prst="rect">
            <a:avLst/>
          </a:prstGeom>
          <a:solidFill>
            <a:srgbClr val="288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95" r:id="rId3"/>
    <p:sldLayoutId id="2147483683" r:id="rId4"/>
    <p:sldLayoutId id="2147483684" r:id="rId5"/>
    <p:sldLayoutId id="2147483692" r:id="rId6"/>
    <p:sldLayoutId id="2147483678" r:id="rId7"/>
    <p:sldLayoutId id="2147483679" r:id="rId8"/>
    <p:sldLayoutId id="2147483680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6" r:id="rId16"/>
    <p:sldLayoutId id="2147483697" r:id="rId17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3600" kern="1200">
          <a:solidFill>
            <a:srgbClr val="D99C21"/>
          </a:solidFill>
          <a:latin typeface="+mn-lt"/>
          <a:ea typeface="+mn-ea"/>
          <a:cs typeface="+mn-cs"/>
        </a:defRPr>
      </a:lvl1pPr>
      <a:lvl2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2pPr>
      <a:lvl3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3pPr>
      <a:lvl4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4pPr>
      <a:lvl5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5pPr>
      <a:lvl6pPr marL="4572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6pPr>
      <a:lvl7pPr marL="9144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7pPr>
      <a:lvl8pPr marL="13716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8pPr>
      <a:lvl9pPr marL="18288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rgbClr val="D99C21"/>
          </a:solidFill>
          <a:latin typeface="Calibri" panose="020F0502020204030204" pitchFamily="34" charset="0"/>
        </a:defRPr>
      </a:lvl9pPr>
    </p:titleStyle>
    <p:bodyStyle>
      <a:lvl1pPr marL="623888" indent="-277813" algn="l" rtl="0" eaLnBrk="1" fontAlgn="base" hangingPunct="1">
        <a:spcBef>
          <a:spcPct val="20000"/>
        </a:spcBef>
        <a:spcAft>
          <a:spcPct val="0"/>
        </a:spcAft>
        <a:buClr>
          <a:srgbClr val="28805C"/>
        </a:buClr>
        <a:buFont typeface="Wingdings" panose="05000000000000000000" pitchFamily="2" charset="2"/>
        <a:buChar char="§"/>
        <a:defRPr lang="en-US" sz="3200" kern="2000" dirty="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1pPr>
      <a:lvl2pPr marL="914400" indent="-290513" algn="l" rtl="0" eaLnBrk="1" fontAlgn="base" hangingPunct="1">
        <a:spcBef>
          <a:spcPct val="20000"/>
        </a:spcBef>
        <a:spcAft>
          <a:spcPct val="0"/>
        </a:spcAft>
        <a:buClr>
          <a:srgbClr val="D99C21"/>
        </a:buClr>
        <a:buFont typeface="Arial" panose="020B0604020202020204" pitchFamily="34" charset="0"/>
        <a:buChar char="•"/>
        <a:defRPr lang="en-US" sz="2800" kern="1200" dirty="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2pPr>
      <a:lvl3pPr marL="1260475" indent="-290513" algn="l" rtl="0" eaLnBrk="1" fontAlgn="base" hangingPunct="1">
        <a:spcBef>
          <a:spcPct val="20000"/>
        </a:spcBef>
        <a:spcAft>
          <a:spcPct val="0"/>
        </a:spcAft>
        <a:buClr>
          <a:srgbClr val="737373"/>
        </a:buClr>
        <a:buFont typeface="Calibri" panose="020F0502020204030204" pitchFamily="34" charset="0"/>
        <a:buChar char="‒"/>
        <a:tabLst>
          <a:tab pos="858838" algn="l"/>
        </a:tabLst>
        <a:defRPr sz="28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4.png"/><Relationship Id="rId4" Type="http://schemas.openxmlformats.org/officeDocument/2006/relationships/image" Target="../media/image1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Book cover for Williams and Hopper: Understanding Medical-Surgical Nursing, 6th Edition"/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" r="3019"/>
          <a:stretch>
            <a:fillRect/>
          </a:stretch>
        </p:blipFill>
        <p:spPr/>
      </p:pic>
      <p:sp>
        <p:nvSpPr>
          <p:cNvPr id="6147" name="Rectangle 3">
            <a:extLst>
              <a:ext uri="{FF2B5EF4-FFF2-40B4-BE49-F238E27FC236}">
                <a16:creationId xmlns:a16="http://schemas.microsoft.com/office/drawing/2014/main" id="{A3E92E8D-BF80-415F-8993-BC7C9E988BD0}"/>
              </a:ext>
            </a:extLst>
          </p:cNvPr>
          <p:cNvSpPr>
            <a:spLocks noGrp="1" noChangeArrowheads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x-none" dirty="0"/>
              <a:t>Chapter 27</a:t>
            </a:r>
            <a:endParaRPr lang="en-US" alt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3423557" y="3008008"/>
            <a:ext cx="5410200" cy="1526669"/>
          </a:xfrm>
        </p:spPr>
        <p:txBody>
          <a:bodyPr/>
          <a:lstStyle/>
          <a:p>
            <a:r>
              <a:rPr lang="en-US" altLang="en-US" dirty="0"/>
              <a:t>Hematological and Lymphatic System Function, Assessment, and Therapeutic Measures</a:t>
            </a:r>
            <a:endParaRPr lang="en-US" dirty="0"/>
          </a:p>
        </p:txBody>
      </p:sp>
      <p:sp>
        <p:nvSpPr>
          <p:cNvPr id="6146" name="Rectangle 2" hidden="1">
            <a:extLst>
              <a:ext uri="{FF2B5EF4-FFF2-40B4-BE49-F238E27FC236}">
                <a16:creationId xmlns:a16="http://schemas.microsoft.com/office/drawing/2014/main" id="{4FA41D31-72CB-4FEF-BAF0-46FE457F66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0D523BD-299B-4516-9F3B-6CB986C6AA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8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46"/>
    </mc:Choice>
    <mc:Fallback>
      <p:transition spd="slow" advTm="24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F37CA279-CF0D-4977-BF22-98875D265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Formation of a Blood Clot</a:t>
            </a:r>
          </a:p>
        </p:txBody>
      </p:sp>
      <p:pic>
        <p:nvPicPr>
          <p:cNvPr id="3" name="Content Placeholder 2" descr="Formation of a blood clot flowchart.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195388"/>
            <a:ext cx="4454957" cy="4748212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A70D260-E7F4-4CC4-A846-31F6B065AC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227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465"/>
    </mc:Choice>
    <mc:Fallback>
      <p:transition spd="slow" advTm="59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3BAF5117-0A8C-4518-ACE0-60015EAB1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Lymphatic System</a:t>
            </a:r>
            <a:endParaRPr lang="en-US" alt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DFC721-83E2-4A9F-B47E-26C65279D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5349"/>
            <a:ext cx="8382000" cy="5053051"/>
          </a:xfrm>
        </p:spPr>
        <p:txBody>
          <a:bodyPr/>
          <a:lstStyle/>
          <a:p>
            <a:r>
              <a:rPr lang="en-GB"/>
              <a:t>Consists of</a:t>
            </a:r>
          </a:p>
          <a:p>
            <a:pPr lvl="1"/>
            <a:r>
              <a:rPr lang="en-GB" dirty="0"/>
              <a:t>Lymph </a:t>
            </a:r>
          </a:p>
          <a:p>
            <a:pPr lvl="1"/>
            <a:r>
              <a:rPr lang="en-GB" dirty="0"/>
              <a:t>Lymph nodes and nodules</a:t>
            </a:r>
          </a:p>
          <a:p>
            <a:pPr lvl="1"/>
            <a:r>
              <a:rPr lang="en-GB" dirty="0"/>
              <a:t>Lymph vessels</a:t>
            </a:r>
          </a:p>
          <a:p>
            <a:pPr lvl="1"/>
            <a:r>
              <a:rPr lang="en-GB" altLang="en-US" dirty="0"/>
              <a:t>Spleen</a:t>
            </a:r>
          </a:p>
          <a:p>
            <a:pPr lvl="1"/>
            <a:r>
              <a:rPr lang="en-GB" altLang="en-US" dirty="0"/>
              <a:t>Thymus</a:t>
            </a:r>
            <a:endParaRPr lang="en-GB" dirty="0"/>
          </a:p>
          <a:p>
            <a:r>
              <a:rPr lang="en-GB" dirty="0"/>
              <a:t>Functions include</a:t>
            </a:r>
          </a:p>
          <a:p>
            <a:pPr lvl="1"/>
            <a:r>
              <a:rPr lang="en-GB" dirty="0"/>
              <a:t>Returning tissue fluid to maintain blood volume</a:t>
            </a:r>
          </a:p>
          <a:p>
            <a:pPr lvl="1"/>
            <a:r>
              <a:rPr lang="en-GB" dirty="0"/>
              <a:t>Protecting the body against pathogens and other foreign material</a:t>
            </a:r>
            <a:endParaRPr lang="en-US" alt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89A1C49-E04E-4FEF-AA68-79BA0A6412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243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81"/>
    </mc:Choice>
    <mc:Fallback>
      <p:transition spd="slow" advTm="44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E92BE0F2-212A-44F0-BF87-4877F4EBD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Lymphatic System (continued)</a:t>
            </a:r>
            <a:endParaRPr lang="en-US" altLang="en-US" dirty="0"/>
          </a:p>
        </p:txBody>
      </p:sp>
      <p:pic>
        <p:nvPicPr>
          <p:cNvPr id="4" name="Content Placeholder 3" descr="Cross sectional view of the body with the lymphatic system highlighted. 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305" y="1195388"/>
            <a:ext cx="2211390" cy="4911418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C73A068-0DDC-427F-B542-2D1197B76D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199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50"/>
    </mc:Choice>
    <mc:Fallback>
      <p:transition spd="slow" advTm="33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2">
            <a:extLst>
              <a:ext uri="{FF2B5EF4-FFF2-40B4-BE49-F238E27FC236}">
                <a16:creationId xmlns:a16="http://schemas.microsoft.com/office/drawing/2014/main" id="{D8C731B4-D903-4468-AFC1-3E91DD5DA9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Aging Changes</a:t>
            </a:r>
          </a:p>
        </p:txBody>
      </p:sp>
      <p:pic>
        <p:nvPicPr>
          <p:cNvPr id="3" name="Content Placeholder 2" descr="The aging hematologic and lymphatic system flowchart. 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806" y="1447800"/>
            <a:ext cx="4450387" cy="4443412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782D50E-2516-4453-B176-85D084D929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892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533"/>
    </mc:Choice>
    <mc:Fallback>
      <p:transition spd="slow" advTm="312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B8EDDEBD-7CA1-4BED-9736-B6655EF310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Health History</a:t>
            </a:r>
            <a:endParaRPr lang="en-US" altLang="en-US" dirty="0"/>
          </a:p>
        </p:txBody>
      </p:sp>
      <p:sp>
        <p:nvSpPr>
          <p:cNvPr id="20482" name="Rectangle 3">
            <a:extLst>
              <a:ext uri="{FF2B5EF4-FFF2-40B4-BE49-F238E27FC236}">
                <a16:creationId xmlns:a16="http://schemas.microsoft.com/office/drawing/2014/main" id="{97BE5FA2-19BC-4CD2-919C-F651A290AEDF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en-US"/>
              <a:t>Reason for seeking care</a:t>
            </a:r>
          </a:p>
          <a:p>
            <a:r>
              <a:rPr lang="en-US" altLang="en-US"/>
              <a:t>Family history</a:t>
            </a:r>
          </a:p>
          <a:p>
            <a:r>
              <a:rPr lang="en-US" altLang="en-US"/>
              <a:t>Diet history</a:t>
            </a:r>
          </a:p>
          <a:p>
            <a:r>
              <a:rPr lang="en-US" altLang="en-US"/>
              <a:t>Medications</a:t>
            </a:r>
          </a:p>
          <a:p>
            <a:r>
              <a:rPr lang="en-US" altLang="en-US"/>
              <a:t>Occupational/exposure</a:t>
            </a:r>
            <a:endParaRPr lang="en-US" altLang="en-US" dirty="0"/>
          </a:p>
        </p:txBody>
      </p:sp>
      <p:sp>
        <p:nvSpPr>
          <p:cNvPr id="20483" name="Rectangle 4">
            <a:extLst>
              <a:ext uri="{FF2B5EF4-FFF2-40B4-BE49-F238E27FC236}">
                <a16:creationId xmlns:a16="http://schemas.microsoft.com/office/drawing/2014/main" id="{FBA5E3A0-D255-428A-A0D7-1AE4FA6C04DA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en-US" dirty="0"/>
              <a:t>Fatigue</a:t>
            </a:r>
          </a:p>
          <a:p>
            <a:r>
              <a:rPr lang="en-US" altLang="en-US" dirty="0"/>
              <a:t>Bleeding tendencies</a:t>
            </a:r>
          </a:p>
          <a:p>
            <a:r>
              <a:rPr lang="en-US" altLang="en-US" dirty="0"/>
              <a:t>Respiratory symptoms</a:t>
            </a:r>
          </a:p>
          <a:p>
            <a:r>
              <a:rPr lang="en-US" altLang="en-US" dirty="0"/>
              <a:t>Skin changes</a:t>
            </a:r>
          </a:p>
          <a:p>
            <a:r>
              <a:rPr lang="en-US" altLang="en-US" dirty="0"/>
              <a:t>Lymphadenopathy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DA81D5E-1DFA-42C9-9509-C14EDF7025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299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21"/>
    </mc:Choice>
    <mc:Fallback>
      <p:transition spd="slow" advTm="58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7096F1D2-9EBF-4073-9B74-5070BDCD42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Physical Assessment</a:t>
            </a:r>
            <a:endParaRPr lang="en-US" altLang="en-US" dirty="0"/>
          </a:p>
        </p:txBody>
      </p:sp>
      <p:sp>
        <p:nvSpPr>
          <p:cNvPr id="21506" name="Rectangle 3">
            <a:extLst>
              <a:ext uri="{FF2B5EF4-FFF2-40B4-BE49-F238E27FC236}">
                <a16:creationId xmlns:a16="http://schemas.microsoft.com/office/drawing/2014/main" id="{A999EEC3-AF54-4F05-A9A1-DF70F5CDE0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Vital signs</a:t>
            </a:r>
          </a:p>
          <a:p>
            <a:r>
              <a:rPr lang="en-US" altLang="en-US"/>
              <a:t>Level of consciousness</a:t>
            </a:r>
          </a:p>
          <a:p>
            <a:r>
              <a:rPr lang="en-US" altLang="en-US"/>
              <a:t>Skin color</a:t>
            </a:r>
          </a:p>
          <a:p>
            <a:r>
              <a:rPr lang="en-US" altLang="en-US"/>
              <a:t>Signs of bleeding</a:t>
            </a:r>
          </a:p>
          <a:p>
            <a:r>
              <a:rPr lang="en-US" altLang="en-US"/>
              <a:t>Lymph nodes</a:t>
            </a:r>
          </a:p>
          <a:p>
            <a:r>
              <a:rPr lang="en-US" altLang="en-US"/>
              <a:t>Fingernails</a:t>
            </a:r>
          </a:p>
          <a:p>
            <a:r>
              <a:rPr lang="en-US" altLang="en-US"/>
              <a:t>Abdomen</a:t>
            </a:r>
            <a:endParaRPr lang="en-US" alt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BF78DE8-2997-40C7-9F4D-B040D5EA9B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761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228"/>
    </mc:Choice>
    <mc:Fallback>
      <p:transition spd="slow" advTm="94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8DC2454B-268E-4BA1-B02F-05D8563D0A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Diagnostic Tests</a:t>
            </a:r>
            <a:endParaRPr lang="en-US" altLang="en-US" dirty="0"/>
          </a:p>
        </p:txBody>
      </p:sp>
      <p:sp>
        <p:nvSpPr>
          <p:cNvPr id="22530" name="Rectangle 3">
            <a:extLst>
              <a:ext uri="{FF2B5EF4-FFF2-40B4-BE49-F238E27FC236}">
                <a16:creationId xmlns:a16="http://schemas.microsoft.com/office/drawing/2014/main" id="{B7285D0C-D9BE-4A31-B41E-46EE7E66AF3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Blood tests</a:t>
            </a:r>
          </a:p>
          <a:p>
            <a:r>
              <a:rPr lang="en-US" altLang="en-US"/>
              <a:t>Coagulation tests</a:t>
            </a:r>
          </a:p>
          <a:p>
            <a:r>
              <a:rPr lang="en-US" altLang="en-US"/>
              <a:t>Bone marrow biopsy</a:t>
            </a:r>
          </a:p>
          <a:p>
            <a:r>
              <a:rPr lang="en-US" altLang="en-US"/>
              <a:t>Lymphangiography</a:t>
            </a:r>
          </a:p>
          <a:p>
            <a:r>
              <a:rPr lang="en-US" altLang="en-US"/>
              <a:t>Lymph node biopsy</a:t>
            </a:r>
            <a:endParaRPr lang="en-US" alt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A73AB95-0406-4CC6-954A-867CDB8AC2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497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598"/>
    </mc:Choice>
    <mc:Fallback>
      <p:transition spd="slow" advTm="51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5DC41AAE-B63E-4CCB-8C23-7029E4828B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Blood Products</a:t>
            </a:r>
          </a:p>
        </p:txBody>
      </p:sp>
      <p:sp>
        <p:nvSpPr>
          <p:cNvPr id="23554" name="Rectangle 3">
            <a:extLst>
              <a:ext uri="{FF2B5EF4-FFF2-40B4-BE49-F238E27FC236}">
                <a16:creationId xmlns:a16="http://schemas.microsoft.com/office/drawing/2014/main" id="{13B5C0BB-17C9-4E67-AE08-BC4B19C3A5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Packed R B C’s</a:t>
            </a:r>
          </a:p>
          <a:p>
            <a:r>
              <a:rPr lang="en-US" altLang="en-US" dirty="0"/>
              <a:t>Frozen R B C’s</a:t>
            </a:r>
          </a:p>
          <a:p>
            <a:r>
              <a:rPr lang="en-US" altLang="en-US" dirty="0"/>
              <a:t>Platelets</a:t>
            </a:r>
          </a:p>
          <a:p>
            <a:r>
              <a:rPr lang="en-US" altLang="en-US" dirty="0"/>
              <a:t>Albumin</a:t>
            </a:r>
          </a:p>
          <a:p>
            <a:r>
              <a:rPr lang="en-US" altLang="en-US" dirty="0"/>
              <a:t>Fresh frozen plasma</a:t>
            </a:r>
          </a:p>
          <a:p>
            <a:r>
              <a:rPr lang="en-US" altLang="en-US" dirty="0"/>
              <a:t>Cryoprecipitates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72E3314-CC87-4627-B09D-06719D56D6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951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803"/>
    </mc:Choice>
    <mc:Fallback>
      <p:transition spd="slow" advTm="213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>
            <a:extLst>
              <a:ext uri="{FF2B5EF4-FFF2-40B4-BE49-F238E27FC236}">
                <a16:creationId xmlns:a16="http://schemas.microsoft.com/office/drawing/2014/main" id="{C497417F-E701-4C0F-8878-76E6581A53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Transfusion Safety Steps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8A892E9A-784D-4E19-8C60-BD3F4A0762AC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756356" y="1219202"/>
            <a:ext cx="4038600" cy="4525963"/>
          </a:xfrm>
        </p:spPr>
        <p:txBody>
          <a:bodyPr/>
          <a:lstStyle/>
          <a:p>
            <a:pPr eaLnBrk="1" hangingPunct="1"/>
            <a:r>
              <a:rPr lang="en-US" altLang="en-US"/>
              <a:t>Assessment</a:t>
            </a:r>
          </a:p>
          <a:p>
            <a:pPr eaLnBrk="1" hangingPunct="1"/>
            <a:r>
              <a:rPr lang="en-US" altLang="en-US" dirty="0"/>
              <a:t>Identification</a:t>
            </a:r>
          </a:p>
          <a:p>
            <a:pPr eaLnBrk="1" hangingPunct="1"/>
            <a:r>
              <a:rPr lang="en-US" altLang="en-US" dirty="0"/>
              <a:t>Use only normal saline</a:t>
            </a:r>
          </a:p>
          <a:p>
            <a:pPr eaLnBrk="1" hangingPunct="1"/>
            <a:r>
              <a:rPr lang="en-US" altLang="en-US" dirty="0"/>
              <a:t>Filtering</a:t>
            </a:r>
          </a:p>
          <a:p>
            <a:pPr eaLnBrk="1" hangingPunct="1"/>
            <a:r>
              <a:rPr lang="en-US" altLang="en-US" dirty="0"/>
              <a:t>Washing</a:t>
            </a:r>
          </a:p>
          <a:p>
            <a:pPr eaLnBrk="1" hangingPunct="1"/>
            <a:r>
              <a:rPr lang="en-US" altLang="en-US" dirty="0"/>
              <a:t>Warming</a:t>
            </a:r>
          </a:p>
        </p:txBody>
      </p:sp>
      <p:pic>
        <p:nvPicPr>
          <p:cNvPr id="6" name="Content Placeholder 5" descr="Nurses speaking with a patient. 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850" y="2030437"/>
            <a:ext cx="4038600" cy="2751089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AE536C2-7303-41CB-A28A-752C64DFBD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137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955"/>
    </mc:Choice>
    <mc:Fallback>
      <p:transition spd="slow" advTm="216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D576B78F-7D95-4119-BC9D-4FC7C3BEC5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Transfusion Complications</a:t>
            </a:r>
          </a:p>
        </p:txBody>
      </p:sp>
      <p:sp>
        <p:nvSpPr>
          <p:cNvPr id="25602" name="Rectangle 3">
            <a:extLst>
              <a:ext uri="{FF2B5EF4-FFF2-40B4-BE49-F238E27FC236}">
                <a16:creationId xmlns:a16="http://schemas.microsoft.com/office/drawing/2014/main" id="{31D209B9-4418-4A21-BA07-DF89DDCA587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Febrile reaction</a:t>
            </a:r>
          </a:p>
          <a:p>
            <a:r>
              <a:rPr lang="en-US" altLang="en-US" dirty="0"/>
              <a:t>Urticarial reaction</a:t>
            </a:r>
          </a:p>
          <a:p>
            <a:r>
              <a:rPr lang="en-US" altLang="en-US" dirty="0"/>
              <a:t>Hemolytic reaction</a:t>
            </a:r>
          </a:p>
          <a:p>
            <a:r>
              <a:rPr lang="en-US" altLang="en-US" dirty="0"/>
              <a:t>Anaphylactic reaction</a:t>
            </a:r>
          </a:p>
          <a:p>
            <a:r>
              <a:rPr lang="en-US" altLang="en-US" dirty="0"/>
              <a:t>Circulatory overload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19DA0BE-9176-42CE-B10A-05901208C9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554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383"/>
    </mc:Choice>
    <mc:Fallback>
      <p:transition spd="slow" advTm="470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F13F2562-146C-46B6-9393-781AF31E2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Learning Outcomes</a:t>
            </a:r>
            <a:endParaRPr lang="en-US" altLang="en-US" dirty="0"/>
          </a:p>
        </p:txBody>
      </p:sp>
      <p:sp>
        <p:nvSpPr>
          <p:cNvPr id="6146" name="Content Placeholder 2">
            <a:extLst>
              <a:ext uri="{FF2B5EF4-FFF2-40B4-BE49-F238E27FC236}">
                <a16:creationId xmlns:a16="http://schemas.microsoft.com/office/drawing/2014/main" id="{6AE562DA-74D4-42C4-BD17-BD7610A1A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List the components of blood.</a:t>
            </a:r>
          </a:p>
          <a:p>
            <a:r>
              <a:rPr lang="en-US" altLang="en-US" dirty="0"/>
              <a:t>List the components of the lymphatic system.</a:t>
            </a:r>
          </a:p>
          <a:p>
            <a:r>
              <a:rPr lang="en-US" altLang="en-US" dirty="0"/>
              <a:t>Describe how changes in the blood or lymph systems can manifest as disease processes.</a:t>
            </a:r>
          </a:p>
          <a:p>
            <a:r>
              <a:rPr lang="en-US" altLang="en-US" dirty="0"/>
              <a:t>Describe the sequence of events in the process of blood clotting.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2DF97EF-195C-4AC5-B722-AE1914D7D4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776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24"/>
    </mc:Choice>
    <mc:Fallback>
      <p:transition spd="slow" advTm="10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9A0E6E-5905-41C2-B7FB-D0F9CCD1C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Review Question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B5039-2F2C-4FC8-BECF-3E4035A54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Which cells form platelets? 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610E324-F365-45C0-AFCD-3A1E37696D7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Reticulocytes</a:t>
            </a:r>
          </a:p>
          <a:p>
            <a:pPr>
              <a:buFont typeface="+mj-lt"/>
              <a:buAutoNum type="arabicPeriod"/>
            </a:pPr>
            <a:r>
              <a:rPr lang="en-US" dirty="0" err="1"/>
              <a:t>Progranulocytes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Monoblasts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Megakaryocytes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E2FCDFE-70B2-4C73-BAE7-97F1088714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01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16"/>
    </mc:Choice>
    <mc:Fallback>
      <p:transition spd="slow" advTm="6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9A0E6E-5905-41C2-B7FB-D0F9CCD1C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Review Question Answer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B5039-2F2C-4FC8-BECF-3E4035A54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Correct Answer: </a:t>
            </a:r>
            <a:r>
              <a:rPr lang="en-US" b="1" dirty="0">
                <a:solidFill>
                  <a:srgbClr val="28805C"/>
                </a:solidFill>
              </a:rPr>
              <a:t>4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402908C-C72B-4CFC-B6A9-820E52147B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0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7"/>
    </mc:Choice>
    <mc:Fallback>
      <p:transition spd="slow" advTm="5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9A0E6E-5905-41C2-B7FB-D0F9CCD1C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 (continued_1)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B5039-2F2C-4FC8-BECF-3E4035A54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181100"/>
            <a:ext cx="8610600" cy="952500"/>
          </a:xfrm>
        </p:spPr>
        <p:txBody>
          <a:bodyPr/>
          <a:lstStyle/>
          <a:p>
            <a:r>
              <a:rPr lang="en-US" spc="-20" dirty="0"/>
              <a:t>What is a normal W B C count per millimeters</a:t>
            </a:r>
            <a:r>
              <a:rPr lang="en-US" spc="-20" baseline="30000" dirty="0"/>
              <a:t>3</a:t>
            </a:r>
            <a:r>
              <a:rPr lang="en-US" spc="-20" dirty="0"/>
              <a:t>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610E324-F365-45C0-AFCD-3A1E37696D7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450 to 1,000</a:t>
            </a:r>
          </a:p>
          <a:p>
            <a:pPr>
              <a:buFont typeface="+mj-lt"/>
              <a:buAutoNum type="arabicPeriod"/>
            </a:pPr>
            <a:r>
              <a:rPr lang="en-US" dirty="0"/>
              <a:t>1,200 to 1,500</a:t>
            </a:r>
          </a:p>
          <a:p>
            <a:pPr>
              <a:buFont typeface="+mj-lt"/>
              <a:buAutoNum type="arabicPeriod"/>
            </a:pPr>
            <a:r>
              <a:rPr lang="en-US" dirty="0"/>
              <a:t>4,500 to 11,000</a:t>
            </a:r>
          </a:p>
          <a:p>
            <a:pPr>
              <a:buFont typeface="+mj-lt"/>
              <a:buAutoNum type="arabicPeriod"/>
            </a:pPr>
            <a:r>
              <a:rPr lang="en-US" dirty="0"/>
              <a:t>12,000 to 18,000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9339C45-83EF-43D1-8BF1-7016821451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576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99"/>
    </mc:Choice>
    <mc:Fallback>
      <p:transition spd="slow" advTm="10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9A0E6E-5905-41C2-B7FB-D0F9CCD1C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 Answer (continued_1)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B5039-2F2C-4FC8-BECF-3E4035A54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219200"/>
            <a:ext cx="8534400" cy="457200"/>
          </a:xfrm>
        </p:spPr>
        <p:txBody>
          <a:bodyPr/>
          <a:lstStyle/>
          <a:p>
            <a:r>
              <a:rPr lang="en-US" dirty="0"/>
              <a:t>Correct Answer: </a:t>
            </a:r>
            <a:r>
              <a:rPr lang="en-US" b="1" dirty="0">
                <a:solidFill>
                  <a:srgbClr val="28805C"/>
                </a:solidFill>
              </a:rPr>
              <a:t>3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92F46A6-3C3E-4AFF-BFB1-FE8F611EC3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414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2"/>
    </mc:Choice>
    <mc:Fallback>
      <p:transition spd="slow" advTm="2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9A0E6E-5905-41C2-B7FB-D0F9CCD1C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 (continued_2)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B5039-2F2C-4FC8-BECF-3E4035A54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181100"/>
            <a:ext cx="8534400" cy="1028700"/>
          </a:xfrm>
        </p:spPr>
        <p:txBody>
          <a:bodyPr/>
          <a:lstStyle/>
          <a:p>
            <a:r>
              <a:rPr lang="en-US" dirty="0"/>
              <a:t>What is the function of the spleen?</a:t>
            </a:r>
          </a:p>
          <a:p>
            <a:r>
              <a:rPr lang="en-US" sz="2800" i="1" dirty="0"/>
              <a:t>Select all that apply.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610E324-F365-45C0-AFCD-3A1E37696D7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57200" y="2514600"/>
            <a:ext cx="8534400" cy="297180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Stores platelets</a:t>
            </a:r>
          </a:p>
          <a:p>
            <a:pPr>
              <a:buFont typeface="+mj-lt"/>
              <a:buAutoNum type="arabicPeriod"/>
            </a:pPr>
            <a:r>
              <a:rPr lang="en-US" dirty="0"/>
              <a:t>Produces clotting factors</a:t>
            </a:r>
          </a:p>
          <a:p>
            <a:pPr>
              <a:buFont typeface="+mj-lt"/>
              <a:buAutoNum type="arabicPeriod"/>
            </a:pPr>
            <a:r>
              <a:rPr lang="en-US" dirty="0"/>
              <a:t>Removes old R B C’s from circulation</a:t>
            </a:r>
          </a:p>
          <a:p>
            <a:pPr>
              <a:buFont typeface="+mj-lt"/>
              <a:buAutoNum type="arabicPeriod"/>
            </a:pPr>
            <a:r>
              <a:rPr lang="en-US" dirty="0"/>
              <a:t>Stores bile</a:t>
            </a:r>
          </a:p>
          <a:p>
            <a:pPr>
              <a:buFont typeface="+mj-lt"/>
              <a:buAutoNum type="arabicPeriod"/>
            </a:pPr>
            <a:r>
              <a:rPr lang="en-US" dirty="0"/>
              <a:t>Contains lymphocytes and macrophages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477CAF0-ABE5-41F2-AD22-BD0D51AC49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933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72"/>
    </mc:Choice>
    <mc:Fallback>
      <p:transition spd="slow" advTm="9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9A0E6E-5905-41C2-B7FB-D0F9CCD1C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 Answer (continued_2)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B5039-2F2C-4FC8-BECF-3E4035A54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219200"/>
            <a:ext cx="8534400" cy="533400"/>
          </a:xfrm>
        </p:spPr>
        <p:txBody>
          <a:bodyPr/>
          <a:lstStyle/>
          <a:p>
            <a:r>
              <a:rPr lang="en-US" dirty="0"/>
              <a:t>Correct Answer: </a:t>
            </a:r>
            <a:r>
              <a:rPr lang="en-US" b="1" dirty="0">
                <a:solidFill>
                  <a:srgbClr val="28805C"/>
                </a:solidFill>
              </a:rPr>
              <a:t>1, 3, 5</a:t>
            </a:r>
            <a:endParaRPr lang="en-US" b="1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43123D8-9A30-4E8B-A5A1-4F170D5A05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793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31"/>
    </mc:Choice>
    <mc:Fallback>
      <p:transition spd="slow" advTm="3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9A0E6E-5905-41C2-B7FB-D0F9CCD1C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 (continued_3)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B5039-2F2C-4FC8-BECF-3E4035A54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181100"/>
            <a:ext cx="8534400" cy="1028700"/>
          </a:xfrm>
        </p:spPr>
        <p:txBody>
          <a:bodyPr/>
          <a:lstStyle/>
          <a:p>
            <a:r>
              <a:rPr lang="en-US" dirty="0"/>
              <a:t>Which term is used to describe pinpoint bleeding into the skin?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610E324-F365-45C0-AFCD-3A1E37696D7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57200" y="2362200"/>
            <a:ext cx="8534400" cy="236220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Bruising</a:t>
            </a:r>
          </a:p>
          <a:p>
            <a:pPr>
              <a:buFont typeface="+mj-lt"/>
              <a:buAutoNum type="arabicPeriod"/>
            </a:pPr>
            <a:r>
              <a:rPr lang="en-US" dirty="0" err="1"/>
              <a:t>Ecchymoses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Purpura</a:t>
            </a:r>
          </a:p>
          <a:p>
            <a:pPr>
              <a:buFont typeface="+mj-lt"/>
              <a:buAutoNum type="arabicPeriod"/>
            </a:pPr>
            <a:r>
              <a:rPr lang="en-US" dirty="0" err="1"/>
              <a:t>Petechiae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478C62F-0DF2-492C-B965-FC1552485B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514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53"/>
    </mc:Choice>
    <mc:Fallback>
      <p:transition spd="slow" advTm="8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9A0E6E-5905-41C2-B7FB-D0F9CCD1C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 Answer (continued_3)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B5039-2F2C-4FC8-BECF-3E4035A54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219200"/>
            <a:ext cx="8534400" cy="533400"/>
          </a:xfrm>
        </p:spPr>
        <p:txBody>
          <a:bodyPr/>
          <a:lstStyle/>
          <a:p>
            <a:r>
              <a:rPr lang="en-US" dirty="0"/>
              <a:t>Correct Answer: </a:t>
            </a:r>
            <a:r>
              <a:rPr lang="en-US" b="1" dirty="0">
                <a:solidFill>
                  <a:srgbClr val="28805C"/>
                </a:solidFill>
              </a:rPr>
              <a:t>4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424967B-56D7-4A53-AEEE-CE43653FD6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41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68"/>
    </mc:Choice>
    <mc:Fallback>
      <p:transition spd="slow" advTm="3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9A0E6E-5905-41C2-B7FB-D0F9CCD1C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 (continued_4)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B5039-2F2C-4FC8-BECF-3E4035A54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181100"/>
            <a:ext cx="8534400" cy="1028700"/>
          </a:xfrm>
        </p:spPr>
        <p:txBody>
          <a:bodyPr/>
          <a:lstStyle/>
          <a:p>
            <a:r>
              <a:rPr lang="en-US"/>
              <a:t>Which I V </a:t>
            </a:r>
            <a:r>
              <a:rPr lang="en-US" dirty="0"/>
              <a:t>solution must be used with a blood transfusion to prevent complications?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610E324-F365-45C0-AFCD-3A1E37696D7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57200" y="2362200"/>
            <a:ext cx="8534400" cy="236220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Lactated Ringer’s solution</a:t>
            </a:r>
          </a:p>
          <a:p>
            <a:pPr>
              <a:buFont typeface="+mj-lt"/>
              <a:buAutoNum type="arabicPeriod"/>
            </a:pPr>
            <a:r>
              <a:rPr lang="en-US" dirty="0"/>
              <a:t>5% dextrose in water</a:t>
            </a:r>
          </a:p>
          <a:p>
            <a:pPr>
              <a:buFont typeface="+mj-lt"/>
              <a:buAutoNum type="arabicPeriod"/>
            </a:pPr>
            <a:r>
              <a:rPr lang="en-US" dirty="0"/>
              <a:t>5% dextrose in 0.45% saline</a:t>
            </a:r>
          </a:p>
          <a:p>
            <a:pPr>
              <a:buFont typeface="+mj-lt"/>
              <a:buAutoNum type="arabicPeriod"/>
            </a:pPr>
            <a:r>
              <a:rPr lang="en-US" dirty="0"/>
              <a:t>Normal saline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851D26A-D501-4E0D-8881-5828CF3945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62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89"/>
    </mc:Choice>
    <mc:Fallback>
      <p:transition spd="slow" advTm="8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9A0E6E-5905-41C2-B7FB-D0F9CCD1C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 Answer (continued_4)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B5039-2F2C-4FC8-BECF-3E4035A54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Correct Answer: </a:t>
            </a:r>
            <a:r>
              <a:rPr lang="en-US" b="1" dirty="0">
                <a:solidFill>
                  <a:srgbClr val="28805C"/>
                </a:solidFill>
              </a:rPr>
              <a:t>4</a:t>
            </a:r>
            <a:endParaRPr lang="en-US" b="1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A7BDCFC-30BF-46F8-8387-E9B2FD4B55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861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55"/>
    </mc:Choice>
    <mc:Fallback>
      <p:transition spd="slow" advTm="8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6D17F955-5615-4A3C-A6A7-3C918975F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Learning Outcomes (continued_1)</a:t>
            </a:r>
          </a:p>
        </p:txBody>
      </p:sp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57E494E9-BD47-4DC7-AC4E-57AFBEA10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5349"/>
            <a:ext cx="8229600" cy="4672051"/>
          </a:xfrm>
        </p:spPr>
        <p:txBody>
          <a:bodyPr/>
          <a:lstStyle/>
          <a:p>
            <a:r>
              <a:rPr lang="en-US" altLang="en-US" dirty="0"/>
              <a:t>Identify data to collect when caring for a patient with a disorder of the hematological or lymphatic system.</a:t>
            </a:r>
          </a:p>
          <a:p>
            <a:r>
              <a:rPr lang="en-US" altLang="en-US" dirty="0"/>
              <a:t>Identify laboratory and diagnostic studies that are used when evaluating the hematological and lymphatic systems.</a:t>
            </a:r>
          </a:p>
          <a:p>
            <a:r>
              <a:rPr lang="en-US" altLang="en-US" dirty="0"/>
              <a:t>Plan nursing care for patients undergoing diagnostic tests of the hematological or lymphatic systems.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77E3941-FE3E-4E3E-B91C-C437948188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122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7"/>
    </mc:Choice>
    <mc:Fallback>
      <p:transition spd="slow" advTm="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8345F-50AE-4F27-9AE2-50D37D6A5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 (continued_2)</a:t>
            </a:r>
          </a:p>
        </p:txBody>
      </p:sp>
      <p:sp>
        <p:nvSpPr>
          <p:cNvPr id="8194" name="Content Placeholder 2">
            <a:extLst>
              <a:ext uri="{FF2B5EF4-FFF2-40B4-BE49-F238E27FC236}">
                <a16:creationId xmlns:a16="http://schemas.microsoft.com/office/drawing/2014/main" id="{ADDFFD28-DEC4-4042-BE35-38431927F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List common therapeutic measures used for patients with hematological and lymphatic disorders.</a:t>
            </a:r>
          </a:p>
          <a:p>
            <a:r>
              <a:rPr lang="en-US" altLang="en-US" dirty="0"/>
              <a:t>Discuss the role of the licensed practical nurse/licensed vocational nurse (L P N/L V N) in administering blood products.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25A762E-C554-4EB7-AC8F-B2E14F8D71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012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0"/>
    </mc:Choice>
    <mc:Fallback>
      <p:transition spd="slow" advTm="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C11CBF46-F663-4230-9484-CD3E3EBF98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Review of </a:t>
            </a:r>
            <a:r>
              <a:rPr lang="en-US"/>
              <a:t>Anatomy and Physiology</a:t>
            </a:r>
            <a:endParaRPr lang="en-US" altLang="en-US" dirty="0"/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FAF2C02D-FA56-4BE2-A3CF-DE5DBFDB526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Hematological system</a:t>
            </a:r>
          </a:p>
          <a:p>
            <a:pPr lvl="1"/>
            <a:r>
              <a:rPr lang="en-GB" altLang="en-US"/>
              <a:t>Bone marrow</a:t>
            </a:r>
          </a:p>
          <a:p>
            <a:pPr lvl="1"/>
            <a:r>
              <a:rPr lang="en-GB" altLang="en-US"/>
              <a:t>Blood and blood components</a:t>
            </a:r>
          </a:p>
          <a:p>
            <a:r>
              <a:rPr lang="en-GB" altLang="en-US"/>
              <a:t>Lymphatic system</a:t>
            </a:r>
          </a:p>
          <a:p>
            <a:pPr lvl="1"/>
            <a:r>
              <a:rPr lang="en-GB" altLang="en-US"/>
              <a:t>Lymph nodes</a:t>
            </a:r>
          </a:p>
          <a:p>
            <a:pPr lvl="1"/>
            <a:r>
              <a:rPr lang="en-GB" altLang="en-US"/>
              <a:t>Nodules</a:t>
            </a:r>
          </a:p>
          <a:p>
            <a:pPr lvl="1"/>
            <a:r>
              <a:rPr lang="en-GB" altLang="en-US"/>
              <a:t>Lymph vessels</a:t>
            </a:r>
            <a:endParaRPr lang="en-US" alt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CC49031-12CF-4B07-A014-E2DC34B340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357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08"/>
    </mc:Choice>
    <mc:Fallback>
      <p:transition spd="slow" advTm="36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49D61E22-016C-4BEB-851A-56F30F2E60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Blood</a:t>
            </a:r>
          </a:p>
        </p:txBody>
      </p:sp>
      <p:sp>
        <p:nvSpPr>
          <p:cNvPr id="11266" name="Rectangle 3">
            <a:extLst>
              <a:ext uri="{FF2B5EF4-FFF2-40B4-BE49-F238E27FC236}">
                <a16:creationId xmlns:a16="http://schemas.microsoft.com/office/drawing/2014/main" id="{17050480-58DB-4272-AC51-F6BEF225F5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066800"/>
            <a:ext cx="8458200" cy="5181600"/>
          </a:xfrm>
        </p:spPr>
        <p:txBody>
          <a:bodyPr/>
          <a:lstStyle/>
          <a:p>
            <a:r>
              <a:rPr lang="en-US" altLang="en-US" dirty="0"/>
              <a:t>Consists of</a:t>
            </a:r>
          </a:p>
          <a:p>
            <a:pPr lvl="1"/>
            <a:r>
              <a:rPr lang="en-US" altLang="en-US" dirty="0"/>
              <a:t>Plasma</a:t>
            </a:r>
          </a:p>
          <a:p>
            <a:pPr lvl="1"/>
            <a:r>
              <a:rPr lang="en-US" altLang="en-US" dirty="0"/>
              <a:t>Red blood cells (R B C</a:t>
            </a:r>
            <a:r>
              <a:rPr lang="en-US" dirty="0"/>
              <a:t>’</a:t>
            </a:r>
            <a:r>
              <a:rPr lang="en-US" altLang="en-US" dirty="0"/>
              <a:t>s)</a:t>
            </a:r>
          </a:p>
          <a:p>
            <a:pPr lvl="1"/>
            <a:r>
              <a:rPr lang="en-US" altLang="en-US" dirty="0"/>
              <a:t>White blood cells (W B C</a:t>
            </a:r>
            <a:r>
              <a:rPr lang="en-US" dirty="0"/>
              <a:t>’</a:t>
            </a:r>
            <a:r>
              <a:rPr lang="en-US" altLang="en-US" dirty="0"/>
              <a:t>s)</a:t>
            </a:r>
          </a:p>
          <a:p>
            <a:pPr lvl="1"/>
            <a:r>
              <a:rPr lang="en-US" altLang="en-US" dirty="0"/>
              <a:t>Platelets</a:t>
            </a:r>
          </a:p>
          <a:p>
            <a:r>
              <a:rPr lang="en-US" altLang="en-US" dirty="0"/>
              <a:t>Functions include</a:t>
            </a:r>
          </a:p>
          <a:p>
            <a:pPr lvl="1"/>
            <a:r>
              <a:rPr lang="en-GB" altLang="en-US" dirty="0"/>
              <a:t>Transporting substances</a:t>
            </a:r>
          </a:p>
          <a:p>
            <a:pPr lvl="1"/>
            <a:r>
              <a:rPr lang="en-GB" altLang="en-US" dirty="0"/>
              <a:t>Regulating body temperature, p H, and fluid balance</a:t>
            </a:r>
          </a:p>
          <a:p>
            <a:pPr lvl="1"/>
            <a:r>
              <a:rPr lang="en-GB" altLang="en-US" dirty="0"/>
              <a:t>Transporting cells that offer the body protection</a:t>
            </a:r>
            <a:r>
              <a:rPr lang="en-US" altLang="en-US" dirty="0"/>
              <a:t>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2F72510-146B-4391-8827-B9943B5EDF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866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650"/>
    </mc:Choice>
    <mc:Fallback>
      <p:transition spd="slow" advTm="63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>
            <a:extLst>
              <a:ext uri="{FF2B5EF4-FFF2-40B4-BE49-F238E27FC236}">
                <a16:creationId xmlns:a16="http://schemas.microsoft.com/office/drawing/2014/main" id="{9FCDA76F-D348-4263-AEE6-4BABB636A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Components of Blood</a:t>
            </a:r>
          </a:p>
        </p:txBody>
      </p:sp>
      <p:pic>
        <p:nvPicPr>
          <p:cNvPr id="5" name="Content Placeholder 4" descr="A vile with components of blood labeled. 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28800"/>
            <a:ext cx="7620000" cy="3200400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1415A33-8428-44D8-AE99-6F83114BBB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66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449"/>
    </mc:Choice>
    <mc:Fallback>
      <p:transition spd="slow" advTm="97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89EF0A95-152A-481F-B52C-9D164B5DE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Blood Cell Formation</a:t>
            </a:r>
          </a:p>
        </p:txBody>
      </p:sp>
      <p:pic>
        <p:nvPicPr>
          <p:cNvPr id="3" name="Content Placeholder 2" descr="Blood cell formation flowchart. 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854" y="1195388"/>
            <a:ext cx="5016291" cy="4824412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27072FE-E6B4-4778-9F95-3578080907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142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99"/>
    </mc:Choice>
    <mc:Fallback>
      <p:transition spd="slow" advTm="93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:a16="http://schemas.microsoft.com/office/drawing/2014/main" id="{72F93540-1250-44D6-8290-0CEB78089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Breakdown of R B C</a:t>
            </a:r>
            <a:r>
              <a:rPr lang="en-US" dirty="0"/>
              <a:t>’</a:t>
            </a:r>
            <a:r>
              <a:rPr lang="en-US" altLang="en-US" dirty="0"/>
              <a:t>s</a:t>
            </a:r>
          </a:p>
        </p:txBody>
      </p:sp>
      <p:pic>
        <p:nvPicPr>
          <p:cNvPr id="3" name="Content Placeholder 2" descr="Breakdown of R B C's flowchart. 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850" y="1371600"/>
            <a:ext cx="5160299" cy="4443412"/>
          </a:xfr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6819FA8-E857-4EBB-AAA2-E18C4573FA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637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36"/>
    </mc:Choice>
    <mc:Fallback>
      <p:transition spd="slow" advTm="45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FAD Nursing">
      <a:dk1>
        <a:srgbClr val="737373"/>
      </a:dk1>
      <a:lt1>
        <a:sysClr val="window" lastClr="FFFFFF"/>
      </a:lt1>
      <a:dk2>
        <a:srgbClr val="28805C"/>
      </a:dk2>
      <a:lt2>
        <a:srgbClr val="FFFFFF"/>
      </a:lt2>
      <a:accent1>
        <a:srgbClr val="28805C"/>
      </a:accent1>
      <a:accent2>
        <a:srgbClr val="737373"/>
      </a:accent2>
      <a:accent3>
        <a:srgbClr val="D99C21"/>
      </a:accent3>
      <a:accent4>
        <a:srgbClr val="C00000"/>
      </a:accent4>
      <a:accent5>
        <a:srgbClr val="BFBFBF"/>
      </a:accent5>
      <a:accent6>
        <a:srgbClr val="C2ECDB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8" id="{91B66E46-3F3C-49C2-9025-2800839DEA96}" vid="{348BD038-7B76-4A48-9886-575F33252E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0c73501-d892-4798-8321-2611750ec216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98385B5E2AC949AF11150DD84F6C37" ma:contentTypeVersion="14" ma:contentTypeDescription="Create a new document." ma:contentTypeScope="" ma:versionID="0f0d6541ad1267a6c9b44725fe056c0c">
  <xsd:schema xmlns:xsd="http://www.w3.org/2001/XMLSchema" xmlns:xs="http://www.w3.org/2001/XMLSchema" xmlns:p="http://schemas.microsoft.com/office/2006/metadata/properties" xmlns:ns3="00c73501-d892-4798-8321-2611750ec216" xmlns:ns4="a592d4b5-ef12-4eb7-8b0a-4321abea656b" targetNamespace="http://schemas.microsoft.com/office/2006/metadata/properties" ma:root="true" ma:fieldsID="f2d5e638a91b0b15a806b54330f21d59" ns3:_="" ns4:_="">
    <xsd:import namespace="00c73501-d892-4798-8321-2611750ec216"/>
    <xsd:import namespace="a592d4b5-ef12-4eb7-8b0a-4321abea656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c73501-d892-4798-8321-2611750ec2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4" nillable="true" ma:displayName="_activity" ma:hidden="true" ma:internalName="_activity">
      <xsd:simpleType>
        <xsd:restriction base="dms:Note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9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92d4b5-ef12-4eb7-8b0a-4321abea656b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C939C3-7EE7-4FC7-818E-985D0213E860}">
  <ds:schemaRefs>
    <ds:schemaRef ds:uri="00c73501-d892-4798-8321-2611750ec216"/>
    <ds:schemaRef ds:uri="http://www.w3.org/XML/1998/namespace"/>
    <ds:schemaRef ds:uri="http://purl.org/dc/dcmitype/"/>
    <ds:schemaRef ds:uri="http://purl.org/dc/terms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a592d4b5-ef12-4eb7-8b0a-4321abea656b"/>
  </ds:schemaRefs>
</ds:datastoreItem>
</file>

<file path=customXml/itemProps2.xml><?xml version="1.0" encoding="utf-8"?>
<ds:datastoreItem xmlns:ds="http://schemas.openxmlformats.org/officeDocument/2006/customXml" ds:itemID="{523EB0E3-5915-4E57-8F39-28F926E76D4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FCA698-38E1-4AC9-9E3C-F6D45B11A6D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c73501-d892-4798-8321-2611750ec216"/>
    <ds:schemaRef ds:uri="a592d4b5-ef12-4eb7-8b0a-4321abea65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FAD_Nursing_Template_Sample</Template>
  <TotalTime>71</TotalTime>
  <Words>597</Words>
  <Application>Microsoft Office PowerPoint</Application>
  <PresentationFormat>On-screen Show (4:3)</PresentationFormat>
  <Paragraphs>140</Paragraphs>
  <Slides>29</Slides>
  <Notes>2</Notes>
  <HiddenSlides>0</HiddenSlides>
  <MMClips>29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MS PGothic</vt:lpstr>
      <vt:lpstr>Arial</vt:lpstr>
      <vt:lpstr>Calibri</vt:lpstr>
      <vt:lpstr>Wingdings</vt:lpstr>
      <vt:lpstr>Office Theme</vt:lpstr>
      <vt:lpstr> </vt:lpstr>
      <vt:lpstr>Learning Outcomes</vt:lpstr>
      <vt:lpstr>Learning Outcomes (continued_1)</vt:lpstr>
      <vt:lpstr>Learning Outcomes (continued_2)</vt:lpstr>
      <vt:lpstr>Review of Anatomy and Physiology</vt:lpstr>
      <vt:lpstr>Blood</vt:lpstr>
      <vt:lpstr>Components of Blood</vt:lpstr>
      <vt:lpstr>Blood Cell Formation</vt:lpstr>
      <vt:lpstr>Breakdown of R B C’s</vt:lpstr>
      <vt:lpstr>Formation of a Blood Clot</vt:lpstr>
      <vt:lpstr>Lymphatic System</vt:lpstr>
      <vt:lpstr>Lymphatic System (continued)</vt:lpstr>
      <vt:lpstr>Aging Changes</vt:lpstr>
      <vt:lpstr>Health History</vt:lpstr>
      <vt:lpstr>Physical Assessment</vt:lpstr>
      <vt:lpstr>Diagnostic Tests</vt:lpstr>
      <vt:lpstr>Blood Products</vt:lpstr>
      <vt:lpstr>Transfusion Safety Steps</vt:lpstr>
      <vt:lpstr>Transfusion Complications</vt:lpstr>
      <vt:lpstr>Review Question</vt:lpstr>
      <vt:lpstr>Review Question Answer</vt:lpstr>
      <vt:lpstr>Review Question (continued_1)</vt:lpstr>
      <vt:lpstr>Review Question Answer (continued_1)</vt:lpstr>
      <vt:lpstr>Review Question (continued_2)</vt:lpstr>
      <vt:lpstr>Review Question Answer (continued_2)</vt:lpstr>
      <vt:lpstr>Review Question (continued_3)</vt:lpstr>
      <vt:lpstr>Review Question Answer (continued_3)</vt:lpstr>
      <vt:lpstr>Review Question (continued_4)</vt:lpstr>
      <vt:lpstr>Review Question Answer (continued_4)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27  Hematological and Lymphatic System Function, Assessment, and Therapeutic Measures</dc:title>
  <dc:creator>Williams and Hopper</dc:creator>
  <cp:lastModifiedBy>Paula Reeves</cp:lastModifiedBy>
  <cp:revision>34</cp:revision>
  <cp:lastPrinted>2023-08-08T17:56:45Z</cp:lastPrinted>
  <dcterms:created xsi:type="dcterms:W3CDTF">2019-02-06T11:20:39Z</dcterms:created>
  <dcterms:modified xsi:type="dcterms:W3CDTF">2024-09-09T14:34:21Z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0x0101001D98385B5E2AC949AF11150DD84F6C37</vt:lpwstr>
  </property>
  <property fmtid="{D5CDD505-2E9C-101B-9397-08002B2CF9AE}" pid="3" name="_dlc_DocIdItemGuid">
    <vt:lpwstr>647463b2-28f5-46c6-8d1e-a6b9b2370ab9</vt:lpwstr>
  </property>
  <property fmtid="{D5CDD505-2E9C-101B-9397-08002B2CF9AE}" pid="4" name="Category">
    <vt:lpwstr>.F.A. Davis</vt:lpwstr>
  </property>
  <property fmtid="{D5CDD505-2E9C-101B-9397-08002B2CF9AE}" pid="5" name="v7hm">
    <vt:lpwstr/>
  </property>
  <property fmtid="{D5CDD505-2E9C-101B-9397-08002B2CF9AE}" pid="6" name="Sub-Category">
    <vt:lpwstr>FAD Powerpiont Presentations</vt:lpwstr>
  </property>
  <property fmtid="{D5CDD505-2E9C-101B-9397-08002B2CF9AE}" pid="7" name="SortOrder">
    <vt:lpwstr/>
  </property>
  <property fmtid="{D5CDD505-2E9C-101B-9397-08002B2CF9AE}" pid="8" name="_dlc_DocId">
    <vt:lpwstr>HESUHV4WET5P-708-25</vt:lpwstr>
  </property>
  <property fmtid="{D5CDD505-2E9C-101B-9397-08002B2CF9AE}" pid="9" name="_dlc_DocIdUrl">
    <vt:lpwstr>http://portal.fadavis.com/marketing/_layouts/15/DocIdRedir.aspx?ID=HESUHV4WET5P-708-25, HESUHV4WET5P-708-25</vt:lpwstr>
  </property>
  <property fmtid="{D5CDD505-2E9C-101B-9397-08002B2CF9AE}" pid="10" name="Tertiary Category">
    <vt:lpwstr/>
  </property>
</Properties>
</file>

<file path=docProps/thumbnail.jpeg>
</file>